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chive" charset="1" panose="02000506040000020004"/>
      <p:regular r:id="rId16"/>
    </p:embeddedFont>
    <p:embeddedFont>
      <p:font typeface="Atkinson Hyperlegible Bold" charset="1" panose="00000000000000000000"/>
      <p:regular r:id="rId17"/>
    </p:embeddedFont>
    <p:embeddedFont>
      <p:font typeface="Atkinson Hyperlegible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jpe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1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0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1.jpeg" Type="http://schemas.openxmlformats.org/officeDocument/2006/relationships/image"/><Relationship Id="rId4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23145" y="6435830"/>
            <a:ext cx="3086100" cy="603607"/>
            <a:chOff x="0" y="0"/>
            <a:chExt cx="812800" cy="158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58975"/>
            </a:xfrm>
            <a:custGeom>
              <a:avLst/>
              <a:gdLst/>
              <a:ahLst/>
              <a:cxnLst/>
              <a:rect r="r" b="b" t="t" l="l"/>
              <a:pathLst>
                <a:path h="158975" w="812800">
                  <a:moveTo>
                    <a:pt x="79487" y="0"/>
                  </a:moveTo>
                  <a:lnTo>
                    <a:pt x="733313" y="0"/>
                  </a:lnTo>
                  <a:cubicBezTo>
                    <a:pt x="777212" y="0"/>
                    <a:pt x="812800" y="35588"/>
                    <a:pt x="812800" y="79487"/>
                  </a:cubicBezTo>
                  <a:lnTo>
                    <a:pt x="812800" y="79487"/>
                  </a:lnTo>
                  <a:cubicBezTo>
                    <a:pt x="812800" y="100569"/>
                    <a:pt x="804425" y="120787"/>
                    <a:pt x="789519" y="135693"/>
                  </a:cubicBezTo>
                  <a:cubicBezTo>
                    <a:pt x="774612" y="150600"/>
                    <a:pt x="754394" y="158975"/>
                    <a:pt x="733313" y="158975"/>
                  </a:cubicBezTo>
                  <a:lnTo>
                    <a:pt x="79487" y="158975"/>
                  </a:lnTo>
                  <a:cubicBezTo>
                    <a:pt x="35588" y="158975"/>
                    <a:pt x="0" y="123387"/>
                    <a:pt x="0" y="79487"/>
                  </a:cubicBezTo>
                  <a:lnTo>
                    <a:pt x="0" y="79487"/>
                  </a:lnTo>
                  <a:cubicBezTo>
                    <a:pt x="0" y="35588"/>
                    <a:pt x="35588" y="0"/>
                    <a:pt x="794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812800" cy="25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3929382" y="6756684"/>
            <a:ext cx="34281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40069" y="798841"/>
            <a:ext cx="486572" cy="486572"/>
          </a:xfrm>
          <a:custGeom>
            <a:avLst/>
            <a:gdLst/>
            <a:ahLst/>
            <a:cxnLst/>
            <a:rect r="r" b="b" t="t" l="l"/>
            <a:pathLst>
              <a:path h="486572" w="486572">
                <a:moveTo>
                  <a:pt x="0" y="0"/>
                </a:moveTo>
                <a:lnTo>
                  <a:pt x="486572" y="0"/>
                </a:lnTo>
                <a:lnTo>
                  <a:pt x="486572" y="486571"/>
                </a:lnTo>
                <a:lnTo>
                  <a:pt x="0" y="4865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72821" y="5381242"/>
            <a:ext cx="6571867" cy="31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8"/>
              </a:lnSpc>
            </a:pPr>
            <a:r>
              <a:rPr lang="en-US" sz="2509">
                <a:solidFill>
                  <a:srgbClr val="FFFFFF"/>
                </a:solidFill>
                <a:latin typeface="Archive"/>
                <a:ea typeface="Archive"/>
                <a:cs typeface="Archive"/>
                <a:sym typeface="Archive"/>
              </a:rPr>
              <a:t>Defending the Digital Frontier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77162" y="918336"/>
            <a:ext cx="2252220" cy="268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08"/>
              </a:lnSpc>
            </a:pPr>
            <a:r>
              <a:rPr lang="en-US" sz="2074">
                <a:solidFill>
                  <a:srgbClr val="FFFFFF"/>
                </a:solidFill>
                <a:latin typeface="Archive"/>
                <a:ea typeface="Archive"/>
                <a:cs typeface="Archive"/>
                <a:sym typeface="Archive"/>
              </a:rPr>
              <a:t>rimberio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72821" y="3504737"/>
            <a:ext cx="8845817" cy="964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</a:pPr>
            <a:r>
              <a:rPr lang="en-US" sz="8050">
                <a:solidFill>
                  <a:srgbClr val="FFFFFF"/>
                </a:solidFill>
                <a:latin typeface="Archive"/>
                <a:ea typeface="Archive"/>
                <a:cs typeface="Archive"/>
                <a:sym typeface="Archive"/>
              </a:rPr>
              <a:t>Cybersecurity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23145" y="4318124"/>
            <a:ext cx="8845817" cy="964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</a:pPr>
            <a:r>
              <a:rPr lang="en-US" sz="8050">
                <a:solidFill>
                  <a:srgbClr val="78E6FF"/>
                </a:solidFill>
                <a:latin typeface="Archive"/>
                <a:ea typeface="Archive"/>
                <a:cs typeface="Archive"/>
                <a:sym typeface="Archive"/>
              </a:rPr>
              <a:t>in 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19118" y="6626433"/>
            <a:ext cx="1547301" cy="2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890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LEARN MORE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5997" y="2862365"/>
            <a:ext cx="5730730" cy="5730730"/>
          </a:xfrm>
          <a:custGeom>
            <a:avLst/>
            <a:gdLst/>
            <a:ahLst/>
            <a:cxnLst/>
            <a:rect r="r" b="b" t="t" l="l"/>
            <a:pathLst>
              <a:path h="5730730" w="5730730">
                <a:moveTo>
                  <a:pt x="0" y="0"/>
                </a:moveTo>
                <a:lnTo>
                  <a:pt x="5730730" y="0"/>
                </a:lnTo>
                <a:lnTo>
                  <a:pt x="5730730" y="5730730"/>
                </a:lnTo>
                <a:lnTo>
                  <a:pt x="0" y="5730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36163" y="2771317"/>
            <a:ext cx="7246261" cy="2033760"/>
            <a:chOff x="0" y="0"/>
            <a:chExt cx="1908480" cy="5356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24192" y="2771317"/>
            <a:ext cx="7246261" cy="2033760"/>
            <a:chOff x="0" y="0"/>
            <a:chExt cx="1908480" cy="5356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24192" y="6142651"/>
            <a:ext cx="7246261" cy="2033760"/>
            <a:chOff x="0" y="0"/>
            <a:chExt cx="1908480" cy="5356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376481" y="1133475"/>
            <a:ext cx="11535038" cy="1060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6"/>
              </a:lnSpc>
            </a:pPr>
            <a:r>
              <a:rPr lang="en-US" sz="431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Conclusion: Building Resilienc</a:t>
            </a:r>
            <a:r>
              <a:rPr lang="en-US" sz="431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e for 2025 and Beyond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65276" y="3165231"/>
            <a:ext cx="2895600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Anticipa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te Evolution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651601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Cyber 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threats continuously adapt. Our defenses must evolve faster.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1864" y="6682688"/>
            <a:ext cx="3989012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Foster Sh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ared Responsibility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7169058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Ev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eryone plays a crucial role in maintaining security.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81283" y="3252950"/>
            <a:ext cx="3660471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Integ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rate Defense Layers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081283" y="3739320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Combi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ne technology, training, and policies for comprehensive protection.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89283" y="3626391"/>
            <a:ext cx="827375" cy="930586"/>
          </a:xfrm>
          <a:custGeom>
            <a:avLst/>
            <a:gdLst/>
            <a:ahLst/>
            <a:cxnLst/>
            <a:rect r="r" b="b" t="t" l="l"/>
            <a:pathLst>
              <a:path h="930586" w="827375">
                <a:moveTo>
                  <a:pt x="0" y="0"/>
                </a:moveTo>
                <a:lnTo>
                  <a:pt x="827376" y="0"/>
                </a:lnTo>
                <a:lnTo>
                  <a:pt x="827376" y="930585"/>
                </a:lnTo>
                <a:lnTo>
                  <a:pt x="0" y="9305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30139" y="3626391"/>
            <a:ext cx="857302" cy="930586"/>
          </a:xfrm>
          <a:custGeom>
            <a:avLst/>
            <a:gdLst/>
            <a:ahLst/>
            <a:cxnLst/>
            <a:rect r="r" b="b" t="t" l="l"/>
            <a:pathLst>
              <a:path h="930586" w="857302">
                <a:moveTo>
                  <a:pt x="0" y="0"/>
                </a:moveTo>
                <a:lnTo>
                  <a:pt x="857302" y="0"/>
                </a:lnTo>
                <a:lnTo>
                  <a:pt x="857302" y="930585"/>
                </a:lnTo>
                <a:lnTo>
                  <a:pt x="0" y="9305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89283" y="6489078"/>
            <a:ext cx="928884" cy="928884"/>
          </a:xfrm>
          <a:custGeom>
            <a:avLst/>
            <a:gdLst/>
            <a:ahLst/>
            <a:cxnLst/>
            <a:rect r="r" b="b" t="t" l="l"/>
            <a:pathLst>
              <a:path h="928884" w="928884">
                <a:moveTo>
                  <a:pt x="0" y="0"/>
                </a:moveTo>
                <a:lnTo>
                  <a:pt x="928885" y="0"/>
                </a:lnTo>
                <a:lnTo>
                  <a:pt x="928885" y="928884"/>
                </a:lnTo>
                <a:lnTo>
                  <a:pt x="0" y="9288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778453" y="3993391"/>
            <a:ext cx="1159133" cy="6293609"/>
            <a:chOff x="0" y="0"/>
            <a:chExt cx="305286" cy="165757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5286" cy="1657576"/>
            </a:xfrm>
            <a:custGeom>
              <a:avLst/>
              <a:gdLst/>
              <a:ahLst/>
              <a:cxnLst/>
              <a:rect r="r" b="b" t="t" l="l"/>
              <a:pathLst>
                <a:path h="1657576" w="305286">
                  <a:moveTo>
                    <a:pt x="0" y="0"/>
                  </a:moveTo>
                  <a:lnTo>
                    <a:pt x="305286" y="0"/>
                  </a:lnTo>
                  <a:lnTo>
                    <a:pt x="305286" y="1657576"/>
                  </a:lnTo>
                  <a:lnTo>
                    <a:pt x="0" y="1657576"/>
                  </a:lnTo>
                  <a:close/>
                </a:path>
              </a:pathLst>
            </a:custGeom>
            <a:gradFill rotWithShape="true">
              <a:gsLst>
                <a:gs pos="0">
                  <a:srgbClr val="769FCF">
                    <a:alpha val="0"/>
                  </a:srgbClr>
                </a:gs>
                <a:gs pos="50000">
                  <a:srgbClr val="3792A7">
                    <a:alpha val="100000"/>
                  </a:srgbClr>
                </a:gs>
                <a:gs pos="100000">
                  <a:srgbClr val="3792A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305286" cy="17528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0" y="15205"/>
            <a:ext cx="6984742" cy="10483665"/>
          </a:xfrm>
          <a:custGeom>
            <a:avLst/>
            <a:gdLst/>
            <a:ahLst/>
            <a:cxnLst/>
            <a:rect r="r" b="b" t="t" l="l"/>
            <a:pathLst>
              <a:path h="10483665" w="6984742">
                <a:moveTo>
                  <a:pt x="0" y="0"/>
                </a:moveTo>
                <a:lnTo>
                  <a:pt x="6984742" y="0"/>
                </a:lnTo>
                <a:lnTo>
                  <a:pt x="6984742" y="10483665"/>
                </a:lnTo>
                <a:lnTo>
                  <a:pt x="0" y="1048366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89283" y="2011978"/>
            <a:ext cx="6398089" cy="871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Cybersecurity?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89283" y="1322668"/>
            <a:ext cx="6398089" cy="871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What is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89283" y="4765173"/>
            <a:ext cx="3051988" cy="365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Digital Protection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89283" y="5302610"/>
            <a:ext cx="3739448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Safeguards systems, networks, and data from unauthorized access and attacks.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30139" y="4765173"/>
            <a:ext cx="3051988" cy="365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Breach Prevention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30139" y="5350154"/>
            <a:ext cx="337444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Implements controls to prevent data theft, system damage, and service disruption.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989283" y="7541070"/>
            <a:ext cx="4041805" cy="365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Comprehensive Approach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89283" y="8078507"/>
            <a:ext cx="4557528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Combines technology, processes, and human awareness to create defense layers.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16060" y="1811351"/>
            <a:ext cx="7057318" cy="666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8"/>
              </a:lnSpc>
            </a:pP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Threat Landscape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416060" y="1209675"/>
            <a:ext cx="7057318" cy="666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8"/>
              </a:lnSpc>
            </a:pP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The Evolving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904136" y="3738700"/>
            <a:ext cx="3316072" cy="331607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2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667981" y="7271240"/>
            <a:ext cx="3788381" cy="356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AI-Powered Attacks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67981" y="7678278"/>
            <a:ext cx="3788381" cy="540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Adaptive malware that evolves to evade detection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288173" y="3738700"/>
            <a:ext cx="3316072" cy="331607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3"/>
              <a:stretch>
                <a:fillRect l="-44786" t="0" r="-44786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6387998" y="7271240"/>
            <a:ext cx="5113441" cy="356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Expanded Attack Surface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71389" y="7678278"/>
            <a:ext cx="4746660" cy="540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Cloud environments, IoT, and remote work endpoints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77117" y="3738700"/>
            <a:ext cx="3316072" cy="331607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12615864" y="7311947"/>
            <a:ext cx="4004155" cy="356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Traditional Threats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37928" y="7718985"/>
            <a:ext cx="3760027" cy="540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Enhanced phishing, ransomware, and social engineering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5997" y="2862365"/>
            <a:ext cx="5730730" cy="5730730"/>
          </a:xfrm>
          <a:custGeom>
            <a:avLst/>
            <a:gdLst/>
            <a:ahLst/>
            <a:cxnLst/>
            <a:rect r="r" b="b" t="t" l="l"/>
            <a:pathLst>
              <a:path h="5730730" w="5730730">
                <a:moveTo>
                  <a:pt x="0" y="0"/>
                </a:moveTo>
                <a:lnTo>
                  <a:pt x="5730730" y="0"/>
                </a:lnTo>
                <a:lnTo>
                  <a:pt x="5730730" y="5730730"/>
                </a:lnTo>
                <a:lnTo>
                  <a:pt x="0" y="5730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36163" y="2771317"/>
            <a:ext cx="7246261" cy="2033760"/>
            <a:chOff x="0" y="0"/>
            <a:chExt cx="1908480" cy="5356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24192" y="2771317"/>
            <a:ext cx="7246261" cy="2033760"/>
            <a:chOff x="0" y="0"/>
            <a:chExt cx="1908480" cy="5356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036163" y="6142651"/>
            <a:ext cx="7246261" cy="2033760"/>
            <a:chOff x="0" y="0"/>
            <a:chExt cx="1908480" cy="5356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424192" y="6142651"/>
            <a:ext cx="7246261" cy="2033760"/>
            <a:chOff x="0" y="0"/>
            <a:chExt cx="1908480" cy="53564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140983" y="1133475"/>
            <a:ext cx="7400758" cy="5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6"/>
              </a:lnSpc>
            </a:pPr>
            <a:r>
              <a:rPr lang="en-US" sz="431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Most Common Cyber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40983" y="1666388"/>
            <a:ext cx="7400758" cy="5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6"/>
              </a:lnSpc>
            </a:pPr>
            <a:r>
              <a:rPr lang="en-US" sz="431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Attack Vectors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65276" y="3165231"/>
            <a:ext cx="2895600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Phishing Campaigns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651601"/>
            <a:ext cx="3732176" cy="49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Deceptive emails, texts, and social media messages targeting credentials.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25923" y="6682688"/>
            <a:ext cx="3434952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Malware &amp; Ransomware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7169058"/>
            <a:ext cx="3732176" cy="49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Increasingly sophisticated payloads using AI to avoid detection.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081283" y="3252950"/>
            <a:ext cx="2756892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Social Engineering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081283" y="3739320"/>
            <a:ext cx="3732176" cy="49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Manipulating people to divulge confidential information.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81283" y="6682686"/>
            <a:ext cx="3076724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Infrastructure Attacks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081283" y="7169058"/>
            <a:ext cx="3732176" cy="49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Targeting critical systems, cloud platforms, and supply chains.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89283" y="3626391"/>
            <a:ext cx="827375" cy="930586"/>
          </a:xfrm>
          <a:custGeom>
            <a:avLst/>
            <a:gdLst/>
            <a:ahLst/>
            <a:cxnLst/>
            <a:rect r="r" b="b" t="t" l="l"/>
            <a:pathLst>
              <a:path h="930586" w="827375">
                <a:moveTo>
                  <a:pt x="0" y="0"/>
                </a:moveTo>
                <a:lnTo>
                  <a:pt x="827376" y="0"/>
                </a:lnTo>
                <a:lnTo>
                  <a:pt x="827376" y="930585"/>
                </a:lnTo>
                <a:lnTo>
                  <a:pt x="0" y="9305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89283" y="6784576"/>
            <a:ext cx="928884" cy="928884"/>
          </a:xfrm>
          <a:custGeom>
            <a:avLst/>
            <a:gdLst/>
            <a:ahLst/>
            <a:cxnLst/>
            <a:rect r="r" b="b" t="t" l="l"/>
            <a:pathLst>
              <a:path h="928884" w="928884">
                <a:moveTo>
                  <a:pt x="0" y="0"/>
                </a:moveTo>
                <a:lnTo>
                  <a:pt x="928885" y="0"/>
                </a:lnTo>
                <a:lnTo>
                  <a:pt x="928885" y="928885"/>
                </a:lnTo>
                <a:lnTo>
                  <a:pt x="0" y="9288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778453" y="3993391"/>
            <a:ext cx="1159133" cy="6293609"/>
            <a:chOff x="0" y="0"/>
            <a:chExt cx="305286" cy="16575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5286" cy="1657576"/>
            </a:xfrm>
            <a:custGeom>
              <a:avLst/>
              <a:gdLst/>
              <a:ahLst/>
              <a:cxnLst/>
              <a:rect r="r" b="b" t="t" l="l"/>
              <a:pathLst>
                <a:path h="1657576" w="305286">
                  <a:moveTo>
                    <a:pt x="0" y="0"/>
                  </a:moveTo>
                  <a:lnTo>
                    <a:pt x="305286" y="0"/>
                  </a:lnTo>
                  <a:lnTo>
                    <a:pt x="305286" y="1657576"/>
                  </a:lnTo>
                  <a:lnTo>
                    <a:pt x="0" y="1657576"/>
                  </a:lnTo>
                  <a:close/>
                </a:path>
              </a:pathLst>
            </a:custGeom>
            <a:gradFill rotWithShape="true">
              <a:gsLst>
                <a:gs pos="0">
                  <a:srgbClr val="769FCF">
                    <a:alpha val="0"/>
                  </a:srgbClr>
                </a:gs>
                <a:gs pos="50000">
                  <a:srgbClr val="3792A7">
                    <a:alpha val="100000"/>
                  </a:srgbClr>
                </a:gs>
                <a:gs pos="100000">
                  <a:srgbClr val="3792A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305286" cy="17528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15205"/>
            <a:ext cx="6984742" cy="10483665"/>
          </a:xfrm>
          <a:custGeom>
            <a:avLst/>
            <a:gdLst/>
            <a:ahLst/>
            <a:cxnLst/>
            <a:rect r="r" b="b" t="t" l="l"/>
            <a:pathLst>
              <a:path h="10483665" w="6984742">
                <a:moveTo>
                  <a:pt x="0" y="0"/>
                </a:moveTo>
                <a:lnTo>
                  <a:pt x="6984742" y="0"/>
                </a:lnTo>
                <a:lnTo>
                  <a:pt x="6984742" y="10483665"/>
                </a:lnTo>
                <a:lnTo>
                  <a:pt x="0" y="104836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30139" y="6784576"/>
            <a:ext cx="700885" cy="928884"/>
          </a:xfrm>
          <a:custGeom>
            <a:avLst/>
            <a:gdLst/>
            <a:ahLst/>
            <a:cxnLst/>
            <a:rect r="r" b="b" t="t" l="l"/>
            <a:pathLst>
              <a:path h="928884" w="700885">
                <a:moveTo>
                  <a:pt x="0" y="0"/>
                </a:moveTo>
                <a:lnTo>
                  <a:pt x="700885" y="0"/>
                </a:lnTo>
                <a:lnTo>
                  <a:pt x="700885" y="928885"/>
                </a:lnTo>
                <a:lnTo>
                  <a:pt x="0" y="9288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730139" y="3626391"/>
            <a:ext cx="929232" cy="929232"/>
          </a:xfrm>
          <a:custGeom>
            <a:avLst/>
            <a:gdLst/>
            <a:ahLst/>
            <a:cxnLst/>
            <a:rect r="r" b="b" t="t" l="l"/>
            <a:pathLst>
              <a:path h="929232" w="929232">
                <a:moveTo>
                  <a:pt x="0" y="0"/>
                </a:moveTo>
                <a:lnTo>
                  <a:pt x="929232" y="0"/>
                </a:lnTo>
                <a:lnTo>
                  <a:pt x="929232" y="929232"/>
                </a:lnTo>
                <a:lnTo>
                  <a:pt x="0" y="9292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989283" y="2011978"/>
            <a:ext cx="7792844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The Human El</a:t>
            </a: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58044" y="1035665"/>
            <a:ext cx="8246539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Securi</a:t>
            </a: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ty Awareness: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89283" y="4765173"/>
            <a:ext cx="3051988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Hum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an Risk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89283" y="5302610"/>
            <a:ext cx="3739448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82% o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f breaches involve human factors through social engineering.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30139" y="4765173"/>
            <a:ext cx="3051988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T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raining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30139" y="5350154"/>
            <a:ext cx="337444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egular simulated phishing tests and security awareness programs.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89283" y="7836569"/>
            <a:ext cx="4041805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M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obile Security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89283" y="8374005"/>
            <a:ext cx="4557528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Secur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 device management and application controls.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30139" y="7836569"/>
            <a:ext cx="4041805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Auth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entication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730139" y="8374005"/>
            <a:ext cx="3781844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0"/>
              </a:lnSpc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Strong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password policies plus multi-factor authentication.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97757" y="1868501"/>
            <a:ext cx="10492487" cy="66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8"/>
              </a:lnSpc>
            </a:pP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Doubl</a:t>
            </a: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e-Edged Sword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53566" y="1209675"/>
            <a:ext cx="10980868" cy="66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8"/>
              </a:lnSpc>
            </a:pP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Technology Defenses &amp; AI: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485964" y="3738700"/>
            <a:ext cx="3316072" cy="331607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2"/>
              <a:stretch>
                <a:fillRect l="-44786" t="0" r="-44786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6587279" y="7271240"/>
            <a:ext cx="5113441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Quantum-Safe Future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0670" y="7678278"/>
            <a:ext cx="4746660" cy="80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D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eveloping resistant algorithms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Preparing for quantum threats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Updating encryption standards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049473" y="3738700"/>
            <a:ext cx="3316072" cy="331607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3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2922455" y="3738700"/>
            <a:ext cx="3316072" cy="331607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667981" y="7271240"/>
            <a:ext cx="3788381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AI for Defense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615864" y="7311947"/>
            <a:ext cx="4004155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AI for Attacks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29013" y="7678278"/>
            <a:ext cx="3788381" cy="80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De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tects unknown threats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Responds faster than humans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Adapts to evolving attacks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98960" y="7718985"/>
            <a:ext cx="3760027" cy="80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Cre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ates realistic phishing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Builds evolving malware</a:t>
            </a:r>
          </a:p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Automates attack processes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5997" y="2862365"/>
            <a:ext cx="5730730" cy="5730730"/>
          </a:xfrm>
          <a:custGeom>
            <a:avLst/>
            <a:gdLst/>
            <a:ahLst/>
            <a:cxnLst/>
            <a:rect r="r" b="b" t="t" l="l"/>
            <a:pathLst>
              <a:path h="5730730" w="5730730">
                <a:moveTo>
                  <a:pt x="0" y="0"/>
                </a:moveTo>
                <a:lnTo>
                  <a:pt x="5730730" y="0"/>
                </a:lnTo>
                <a:lnTo>
                  <a:pt x="5730730" y="5730730"/>
                </a:lnTo>
                <a:lnTo>
                  <a:pt x="0" y="5730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36163" y="2771317"/>
            <a:ext cx="7246261" cy="2033760"/>
            <a:chOff x="0" y="0"/>
            <a:chExt cx="1908480" cy="5356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24192" y="2771317"/>
            <a:ext cx="7246261" cy="2033760"/>
            <a:chOff x="0" y="0"/>
            <a:chExt cx="1908480" cy="5356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036163" y="6142651"/>
            <a:ext cx="7246261" cy="2033760"/>
            <a:chOff x="0" y="0"/>
            <a:chExt cx="1908480" cy="5356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424192" y="6142651"/>
            <a:ext cx="7246261" cy="2033760"/>
            <a:chOff x="0" y="0"/>
            <a:chExt cx="1908480" cy="53564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08480" cy="535641"/>
            </a:xfrm>
            <a:custGeom>
              <a:avLst/>
              <a:gdLst/>
              <a:ahLst/>
              <a:cxnLst/>
              <a:rect r="r" b="b" t="t" l="l"/>
              <a:pathLst>
                <a:path h="535641" w="1908480">
                  <a:moveTo>
                    <a:pt x="203200" y="0"/>
                  </a:moveTo>
                  <a:lnTo>
                    <a:pt x="1908480" y="0"/>
                  </a:lnTo>
                  <a:lnTo>
                    <a:pt x="1705280" y="535641"/>
                  </a:lnTo>
                  <a:lnTo>
                    <a:pt x="0" y="53564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792A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95250"/>
              <a:ext cx="1705280" cy="6308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326069" y="1133475"/>
            <a:ext cx="13635862" cy="54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6"/>
              </a:lnSpc>
            </a:pPr>
            <a:r>
              <a:rPr lang="en-US" sz="431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Securing </a:t>
            </a:r>
            <a:r>
              <a:rPr lang="en-US" sz="431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the Remote and Hybrid Workforce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65276" y="3165231"/>
            <a:ext cx="2895600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74%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 Remote Adoption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3651601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Mos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 organizations now support hybrid or fully remote work models.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25923" y="6682688"/>
            <a:ext cx="3434952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Critic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al Controls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7169058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VPN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s, endpoint protection, and zero trust architecture mitigate risks.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081283" y="3252950"/>
            <a:ext cx="3076724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Netw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ork Vulnerabilities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081283" y="3739320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U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nsecured home networks and public Wi-Fi create exposure points.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081283" y="6682686"/>
            <a:ext cx="3076724" cy="31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Trai</a:t>
            </a:r>
            <a:r>
              <a:rPr lang="en-US" sz="2125" b="true">
                <a:solidFill>
                  <a:srgbClr val="FFFFFF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ning Imperative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81283" y="7169058"/>
            <a:ext cx="3732176" cy="49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</a:pP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Remote wo</a:t>
            </a:r>
            <a:r>
              <a:rPr lang="en-US" sz="1687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rkers need specialized security awareness education.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57869" y="3079339"/>
            <a:ext cx="827375" cy="930586"/>
          </a:xfrm>
          <a:custGeom>
            <a:avLst/>
            <a:gdLst/>
            <a:ahLst/>
            <a:cxnLst/>
            <a:rect r="r" b="b" t="t" l="l"/>
            <a:pathLst>
              <a:path h="930586" w="827375">
                <a:moveTo>
                  <a:pt x="0" y="0"/>
                </a:moveTo>
                <a:lnTo>
                  <a:pt x="827376" y="0"/>
                </a:lnTo>
                <a:lnTo>
                  <a:pt x="827376" y="930585"/>
                </a:lnTo>
                <a:lnTo>
                  <a:pt x="0" y="9305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37796" y="3079339"/>
            <a:ext cx="857302" cy="930586"/>
          </a:xfrm>
          <a:custGeom>
            <a:avLst/>
            <a:gdLst/>
            <a:ahLst/>
            <a:cxnLst/>
            <a:rect r="r" b="b" t="t" l="l"/>
            <a:pathLst>
              <a:path h="930586" w="857302">
                <a:moveTo>
                  <a:pt x="0" y="0"/>
                </a:moveTo>
                <a:lnTo>
                  <a:pt x="857302" y="0"/>
                </a:lnTo>
                <a:lnTo>
                  <a:pt x="857302" y="930585"/>
                </a:lnTo>
                <a:lnTo>
                  <a:pt x="0" y="9305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778453" y="3993391"/>
            <a:ext cx="1159133" cy="6293609"/>
            <a:chOff x="0" y="0"/>
            <a:chExt cx="305286" cy="16575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5286" cy="1657576"/>
            </a:xfrm>
            <a:custGeom>
              <a:avLst/>
              <a:gdLst/>
              <a:ahLst/>
              <a:cxnLst/>
              <a:rect r="r" b="b" t="t" l="l"/>
              <a:pathLst>
                <a:path h="1657576" w="305286">
                  <a:moveTo>
                    <a:pt x="0" y="0"/>
                  </a:moveTo>
                  <a:lnTo>
                    <a:pt x="305286" y="0"/>
                  </a:lnTo>
                  <a:lnTo>
                    <a:pt x="305286" y="1657576"/>
                  </a:lnTo>
                  <a:lnTo>
                    <a:pt x="0" y="1657576"/>
                  </a:lnTo>
                  <a:close/>
                </a:path>
              </a:pathLst>
            </a:custGeom>
            <a:gradFill rotWithShape="true">
              <a:gsLst>
                <a:gs pos="0">
                  <a:srgbClr val="769FCF">
                    <a:alpha val="0"/>
                  </a:srgbClr>
                </a:gs>
                <a:gs pos="50000">
                  <a:srgbClr val="3792A7">
                    <a:alpha val="100000"/>
                  </a:srgbClr>
                </a:gs>
                <a:gs pos="100000">
                  <a:srgbClr val="3792A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305286" cy="17528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15205"/>
            <a:ext cx="6984742" cy="10483665"/>
          </a:xfrm>
          <a:custGeom>
            <a:avLst/>
            <a:gdLst/>
            <a:ahLst/>
            <a:cxnLst/>
            <a:rect r="r" b="b" t="t" l="l"/>
            <a:pathLst>
              <a:path h="10483665" w="6984742">
                <a:moveTo>
                  <a:pt x="0" y="0"/>
                </a:moveTo>
                <a:lnTo>
                  <a:pt x="6984742" y="0"/>
                </a:lnTo>
                <a:lnTo>
                  <a:pt x="6984742" y="10483665"/>
                </a:lnTo>
                <a:lnTo>
                  <a:pt x="0" y="104836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57869" y="674276"/>
            <a:ext cx="8246539" cy="1747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Cloud &amp; Mobile: New Securi</a:t>
            </a:r>
            <a:r>
              <a:rPr lang="en-US" sz="5562">
                <a:solidFill>
                  <a:srgbClr val="3792A7"/>
                </a:solidFill>
                <a:latin typeface="Archive"/>
                <a:ea typeface="Archive"/>
                <a:cs typeface="Archive"/>
                <a:sym typeface="Archive"/>
              </a:rPr>
              <a:t>ty Frontiers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57869" y="4218121"/>
            <a:ext cx="3051988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Cloud Ch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allenges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57869" y="4755558"/>
            <a:ext cx="4238102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Shared 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responsibility models require clear security boundaries.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Data sovereignty concerns affect global operations.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Misconfigurations remain the top cloud vulnerability.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37796" y="4218121"/>
            <a:ext cx="3051988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Mob</a:t>
            </a: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ile Risks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37796" y="4803102"/>
            <a:ext cx="3836160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D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evice loss and theft expose sensitive data.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Malicious apps compromise corporate networks.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BYOD policies create security management challenges.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557869" y="7022427"/>
            <a:ext cx="928884" cy="928884"/>
          </a:xfrm>
          <a:custGeom>
            <a:avLst/>
            <a:gdLst/>
            <a:ahLst/>
            <a:cxnLst/>
            <a:rect r="r" b="b" t="t" l="l"/>
            <a:pathLst>
              <a:path h="928884" w="928884">
                <a:moveTo>
                  <a:pt x="0" y="0"/>
                </a:moveTo>
                <a:lnTo>
                  <a:pt x="928885" y="0"/>
                </a:lnTo>
                <a:lnTo>
                  <a:pt x="928885" y="928885"/>
                </a:lnTo>
                <a:lnTo>
                  <a:pt x="0" y="9288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557869" y="7970362"/>
            <a:ext cx="6801242" cy="36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368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Zero Trust Approach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57869" y="8507798"/>
            <a:ext cx="6801242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Verify</a:t>
            </a: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every access request, regardless of source.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Limit access to only what's necessary.</a:t>
            </a:r>
          </a:p>
          <a:p>
            <a:pPr algn="l" marL="406710" indent="-203355" lvl="1">
              <a:lnSpc>
                <a:spcPts val="2260"/>
              </a:lnSpc>
              <a:buFont typeface="Arial"/>
              <a:buChar char="•"/>
            </a:pPr>
            <a:r>
              <a:rPr lang="en-US" sz="1883">
                <a:solidFill>
                  <a:srgbClr val="1D1D1B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Continuously monitor and validate trust.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34635" y="1523642"/>
            <a:ext cx="13418730" cy="666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8"/>
              </a:lnSpc>
            </a:pP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Cybers</a:t>
            </a:r>
            <a:r>
              <a:rPr lang="en-US" sz="5562">
                <a:solidFill>
                  <a:srgbClr val="1D1D1B"/>
                </a:solidFill>
                <a:latin typeface="Archive"/>
                <a:ea typeface="Archive"/>
                <a:cs typeface="Archive"/>
                <a:sym typeface="Archive"/>
              </a:rPr>
              <a:t>ecurity Policy and Ethics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485964" y="3738700"/>
            <a:ext cx="3316072" cy="331607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2"/>
              <a:stretch>
                <a:fillRect l="-44786" t="0" r="-44786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6587279" y="7271240"/>
            <a:ext cx="5113441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Ethical Balancing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0670" y="7678278"/>
            <a:ext cx="4746660" cy="54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Privacy 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vs. security requires thoughtful consideration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049473" y="3738700"/>
            <a:ext cx="3316072" cy="331607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3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2922455" y="3738700"/>
            <a:ext cx="3316072" cy="331607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  <a:ln w="47625" cap="sq">
              <a:solidFill>
                <a:srgbClr val="3792A7"/>
              </a:solidFill>
              <a:prstDash val="solid"/>
              <a:miter/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1667981" y="7271240"/>
            <a:ext cx="3788381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Regulatory Compliance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15864" y="7311947"/>
            <a:ext cx="4004155" cy="3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307" b="true">
                <a:solidFill>
                  <a:srgbClr val="3792A7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Responsible Practices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9013" y="7678278"/>
            <a:ext cx="3788381" cy="80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GDPR,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CCPA, and industry regulations dictate minimum standards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98960" y="7718985"/>
            <a:ext cx="3760027" cy="540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</a:t>
            </a:r>
            <a:r>
              <a:rPr lang="en-US" sz="187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thical hacking and vulnerability disclosure protect communities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DAG2Z1Ala7g</dc:identifier>
  <dcterms:modified xsi:type="dcterms:W3CDTF">2011-08-01T06:04:30Z</dcterms:modified>
  <cp:revision>1</cp:revision>
  <dc:title>Blue and White Modern Technology Presentation</dc:title>
</cp:coreProperties>
</file>

<file path=docProps/thumbnail.jpeg>
</file>